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handoutMasterIdLst>
    <p:handoutMasterId r:id="rId20"/>
  </p:handoutMasterIdLst>
  <p:sldIdLst>
    <p:sldId id="256" r:id="rId2"/>
    <p:sldId id="270" r:id="rId3"/>
    <p:sldId id="261" r:id="rId4"/>
    <p:sldId id="265" r:id="rId5"/>
    <p:sldId id="271" r:id="rId6"/>
    <p:sldId id="272" r:id="rId7"/>
    <p:sldId id="259" r:id="rId8"/>
    <p:sldId id="266" r:id="rId9"/>
    <p:sldId id="273" r:id="rId10"/>
    <p:sldId id="274" r:id="rId11"/>
    <p:sldId id="268" r:id="rId12"/>
    <p:sldId id="269" r:id="rId13"/>
    <p:sldId id="260" r:id="rId14"/>
    <p:sldId id="264" r:id="rId15"/>
    <p:sldId id="267" r:id="rId16"/>
    <p:sldId id="262" r:id="rId17"/>
    <p:sldId id="263" r:id="rId18"/>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964"/>
    <p:restoredTop sz="88472"/>
  </p:normalViewPr>
  <p:slideViewPr>
    <p:cSldViewPr snapToGrid="0" snapToObjects="1">
      <p:cViewPr varScale="1">
        <p:scale>
          <a:sx n="116" d="100"/>
          <a:sy n="116" d="100"/>
        </p:scale>
        <p:origin x="192" y="1240"/>
      </p:cViewPr>
      <p:guideLst/>
    </p:cSldViewPr>
  </p:slid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2019/2/15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地図絵こっち</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5" name="Footer Placeholder 4"/>
          <p:cNvSpPr>
            <a:spLocks noGrp="1"/>
          </p:cNvSpPr>
          <p:nvPr>
            <p:ph type="ftr" sz="quarter" idx="11"/>
          </p:nvPr>
        </p:nvSpPr>
        <p:spPr/>
        <p:txBody>
          <a:bodyPr/>
          <a:lstStyle>
            <a:lvl1pPr>
              <a:defRPr b="0" i="0"/>
            </a:lvl1pPr>
          </a:lstStyle>
          <a:p>
            <a:endParaRPr lang="ja-JP" altLang="en-US"/>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8" name="Footer Placeholder 7"/>
          <p:cNvSpPr>
            <a:spLocks noGrp="1"/>
          </p:cNvSpPr>
          <p:nvPr>
            <p:ph type="ftr" sz="quarter" idx="11"/>
          </p:nvPr>
        </p:nvSpPr>
        <p:spPr/>
        <p:txBody>
          <a:bodyPr/>
          <a:lstStyle>
            <a:lvl1pPr>
              <a:defRPr b="0" i="0"/>
            </a:lvl1pPr>
          </a:lstStyle>
          <a:p>
            <a:endParaRPr lang="ja-JP" altLang="en-US"/>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4" name="Footer Placeholder 3"/>
          <p:cNvSpPr>
            <a:spLocks noGrp="1"/>
          </p:cNvSpPr>
          <p:nvPr>
            <p:ph type="ftr" sz="quarter" idx="11"/>
          </p:nvPr>
        </p:nvSpPr>
        <p:spPr/>
        <p:txBody>
          <a:bodyPr/>
          <a:lstStyle>
            <a:lvl1pPr>
              <a:defRPr b="0" i="0"/>
            </a:lvl1pPr>
          </a:lstStyle>
          <a:p>
            <a:endParaRPr lang="ja-JP" altLang="en-US"/>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3" name="Footer Placeholder 2"/>
          <p:cNvSpPr>
            <a:spLocks noGrp="1"/>
          </p:cNvSpPr>
          <p:nvPr>
            <p:ph type="ftr" sz="quarter" idx="11"/>
          </p:nvPr>
        </p:nvSpPr>
        <p:spPr/>
        <p:txBody>
          <a:bodyPr/>
          <a:lstStyle>
            <a:lvl1pPr>
              <a:defRPr b="0" i="0"/>
            </a:lvl1pPr>
          </a:lstStyle>
          <a:p>
            <a:endParaRPr lang="ja-JP" altLang="en-US"/>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fld id="{3E09EC11-27C0-8842-AC1B-2EBBF3D86C37}" type="datetimeFigureOut">
              <a:rPr lang="ja-JP" altLang="en-US" smtClean="0"/>
              <a:pPr/>
              <a:t>2019/2/15</a:t>
            </a:fld>
            <a:endParaRPr lang="ja-JP" altLang="en-US"/>
          </a:p>
        </p:txBody>
      </p:sp>
      <p:sp>
        <p:nvSpPr>
          <p:cNvPr id="6" name="Footer Placeholder 5"/>
          <p:cNvSpPr>
            <a:spLocks noGrp="1"/>
          </p:cNvSpPr>
          <p:nvPr>
            <p:ph type="ftr" sz="quarter" idx="11"/>
          </p:nvPr>
        </p:nvSpPr>
        <p:spPr/>
        <p:txBody>
          <a:bodyPr/>
          <a:lstStyle>
            <a:lvl1pPr>
              <a:defRPr b="0" i="0"/>
            </a:lvl1pPr>
          </a:lstStyle>
          <a:p>
            <a:endParaRPr lang="ja-JP" altLang="en-US"/>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fld id="{3E09EC11-27C0-8842-AC1B-2EBBF3D86C37}" type="datetimeFigureOut">
              <a:rPr lang="ja-JP" altLang="en-US" smtClean="0"/>
              <a:pPr/>
              <a:t>2019/2/15</a:t>
            </a:fld>
            <a:endParaRPr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endParaRPr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3600" dirty="0"/>
              <a:t>UPPAAL</a:t>
            </a:r>
            <a:r>
              <a:rPr lang="ja-JP" altLang="en-US" sz="3600"/>
              <a:t>を用いた自動運転車の</a:t>
            </a:r>
            <a:br>
              <a:rPr lang="en-US" altLang="ja-JP" sz="3600" dirty="0"/>
            </a:br>
            <a:r>
              <a:rPr lang="ja-JP" altLang="en-US" sz="3600"/>
              <a:t>群制御アルゴリズムのモデル化と検証</a:t>
            </a:r>
            <a:endParaRPr kumimoji="1" lang="ja-JP" altLang="en-US" sz="3600"/>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a:t>電子・情報工学科</a:t>
            </a:r>
            <a:endParaRPr lang="en-US" altLang="ja-JP" dirty="0"/>
          </a:p>
          <a:p>
            <a:pPr algn="r"/>
            <a:r>
              <a:rPr kumimoji="1" lang="ja-JP" altLang="en-US"/>
              <a:t>中村研究室</a:t>
            </a:r>
            <a:endParaRPr kumimoji="1" lang="en-US" altLang="ja-JP" dirty="0"/>
          </a:p>
          <a:p>
            <a:pPr algn="r"/>
            <a:r>
              <a:rPr lang="ja-JP" altLang="en-US"/>
              <a:t>佐原優衣</a:t>
            </a:r>
            <a:endParaRPr kumimoji="1"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609717" cy="2153251"/>
          </a:xfrm>
        </p:spPr>
        <p:txBody>
          <a:bodyPr/>
          <a:lstStyle/>
          <a:p>
            <a:r>
              <a:rPr lang="ja-JP" altLang="en-US"/>
              <a:t>使用権による交差点に進入可能な車両の制御ができていることが確認できる</a:t>
            </a:r>
            <a:endParaRPr kumimoji="1" lang="ja-JP" altLang="en-US"/>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238368" y="1825625"/>
            <a:ext cx="4807293" cy="4638616"/>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978876"/>
            <a:ext cx="3147764" cy="2687706"/>
          </a:xfrm>
          <a:prstGeom prst="rect">
            <a:avLst/>
          </a:prstGeom>
        </p:spPr>
      </p:pic>
    </p:spTree>
    <p:extLst>
      <p:ext uri="{BB962C8B-B14F-4D97-AF65-F5344CB8AC3E}">
        <p14:creationId xmlns:p14="http://schemas.microsoft.com/office/powerpoint/2010/main" val="1657861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358750" y="3501257"/>
            <a:ext cx="3891033" cy="2947440"/>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249783" y="3501257"/>
            <a:ext cx="3849443" cy="2947440"/>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33384"/>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Tree>
    <p:extLst>
      <p:ext uri="{BB962C8B-B14F-4D97-AF65-F5344CB8AC3E}">
        <p14:creationId xmlns:p14="http://schemas.microsoft.com/office/powerpoint/2010/main" val="412052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684395"/>
            <a:ext cx="5277880" cy="584775"/>
          </a:xfrm>
          <a:prstGeom prst="rect">
            <a:avLst/>
          </a:prstGeom>
          <a:noFill/>
        </p:spPr>
        <p:txBody>
          <a:bodyPr wrap="square" rtlCol="0">
            <a:spAutoFit/>
          </a:bodyPr>
          <a:lstStyle/>
          <a:p>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692771"/>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記述したモデルでデッドロックが起きないこと検証する</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Tree>
    <p:extLst>
      <p:ext uri="{BB962C8B-B14F-4D97-AF65-F5344CB8AC3E}">
        <p14:creationId xmlns:p14="http://schemas.microsoft.com/office/powerpoint/2010/main" val="3076889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37202"/>
            <a:ext cx="3129514" cy="2176190"/>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627700" y="3511545"/>
            <a:ext cx="5127819" cy="646331"/>
          </a:xfrm>
          <a:prstGeom prst="rect">
            <a:avLst/>
          </a:prstGeom>
          <a:noFill/>
        </p:spPr>
        <p:txBody>
          <a:bodyPr wrap="square" rtlCol="0">
            <a:spAutoFit/>
          </a:bodyPr>
          <a:lstStyle/>
          <a:p>
            <a:r>
              <a:rPr kumimoji="1" lang="ja-JP" altLang="en-US"/>
              <a:t>可能性：車両が時間内に通過終了できる</a:t>
            </a:r>
            <a:endParaRPr kumimoji="1" lang="en-US" altLang="ja-JP" dirty="0"/>
          </a:p>
          <a:p>
            <a:r>
              <a:rPr kumimoji="1" lang="ja-JP" altLang="en-US"/>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ws.finish</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ns.finish</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sn.finish</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396462"/>
            <a:ext cx="7886700" cy="1384995"/>
          </a:xfrm>
          <a:prstGeom prst="rect">
            <a:avLst/>
          </a:prstGeom>
          <a:noFill/>
        </p:spPr>
        <p:txBody>
          <a:bodyPr wrap="square" rtlCol="0">
            <a:spAutoFit/>
          </a:bodyPr>
          <a:lstStyle/>
          <a:p>
            <a:pPr marL="285750" indent="-285750">
              <a:buFont typeface="Arial" panose="020B0604020202020204" pitchFamily="34" charset="0"/>
              <a:buChar char="•"/>
            </a:pPr>
            <a:r>
              <a:rPr lang="ja-JP" altLang="en-US" sz="2800"/>
              <a:t>車両全てが交差点を</a:t>
            </a:r>
            <a:r>
              <a:rPr lang="en-US" altLang="ja-JP" sz="2800" dirty="0"/>
              <a:t>1</a:t>
            </a:r>
            <a:r>
              <a:rPr lang="ja-JP" altLang="en-US" sz="2800"/>
              <a:t>回通過するのにかかる最小時間について検証を行う</a:t>
            </a:r>
          </a:p>
          <a:p>
            <a:pPr marL="285750" indent="-285750">
              <a:buFont typeface="Arial" panose="020B0604020202020204" pitchFamily="34" charset="0"/>
              <a:buChar char="•"/>
            </a:pPr>
            <a:endParaRPr kumimoji="1" lang="ja-JP" altLang="en-US" sz="28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61665"/>
          </a:xfrm>
          <a:prstGeom prst="rect">
            <a:avLst/>
          </a:prstGeom>
          <a:noFill/>
        </p:spPr>
        <p:txBody>
          <a:bodyPr wrap="square" rtlCol="0">
            <a:spAutoFit/>
          </a:bodyPr>
          <a:lstStyle/>
          <a:p>
            <a:pPr marL="285750" indent="-285750">
              <a:buFont typeface="Arial" panose="020B0604020202020204" pitchFamily="34" charset="0"/>
              <a:buChar char="•"/>
            </a:pPr>
            <a:r>
              <a:rPr lang="ja-JP" altLang="en-US" sz="2400"/>
              <a:t>最小時間が</a:t>
            </a:r>
            <a:r>
              <a:rPr lang="en-US" altLang="ja-JP" sz="2400" dirty="0"/>
              <a:t>42</a:t>
            </a:r>
            <a:r>
              <a:rPr lang="ja-JP" altLang="en-US" sz="2400"/>
              <a:t>秒であることが検証できた</a:t>
            </a:r>
            <a:endParaRPr kumimoji="1" lang="ja-JP" altLang="en-US" sz="2400"/>
          </a:p>
        </p:txBody>
      </p:sp>
    </p:spTree>
    <p:extLst>
      <p:ext uri="{BB962C8B-B14F-4D97-AF65-F5344CB8AC3E}">
        <p14:creationId xmlns:p14="http://schemas.microsoft.com/office/powerpoint/2010/main" val="823686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Tree>
    <p:extLst>
      <p:ext uri="{BB962C8B-B14F-4D97-AF65-F5344CB8AC3E}">
        <p14:creationId xmlns:p14="http://schemas.microsoft.com/office/powerpoint/2010/main" val="2610993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Tree>
    <p:extLst>
      <p:ext uri="{BB962C8B-B14F-4D97-AF65-F5344CB8AC3E}">
        <p14:creationId xmlns:p14="http://schemas.microsoft.com/office/powerpoint/2010/main" val="2999030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Tree>
    <p:extLst>
      <p:ext uri="{BB962C8B-B14F-4D97-AF65-F5344CB8AC3E}">
        <p14:creationId xmlns:p14="http://schemas.microsoft.com/office/powerpoint/2010/main" val="3806976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Tree>
    <p:extLst>
      <p:ext uri="{BB962C8B-B14F-4D97-AF65-F5344CB8AC3E}">
        <p14:creationId xmlns:p14="http://schemas.microsoft.com/office/powerpoint/2010/main" val="166115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098032" y="2777154"/>
            <a:ext cx="5984864" cy="3565895"/>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73255" y="6343049"/>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49" y="1414914"/>
            <a:ext cx="7886701" cy="1569660"/>
          </a:xfrm>
          <a:prstGeom prst="rect">
            <a:avLst/>
          </a:prstGeom>
          <a:noFill/>
        </p:spPr>
        <p:txBody>
          <a:bodyPr wrap="square" rtlCol="0">
            <a:spAutoFit/>
          </a:bodyPr>
          <a:lstStyle/>
          <a:p>
            <a:pPr marL="285750" indent="-285750">
              <a:buFont typeface="Arial" panose="020B0604020202020204" pitchFamily="34" charset="0"/>
              <a:buChar char="•"/>
            </a:pPr>
            <a:r>
              <a:rPr lang="ja-JP" altLang="en-US" sz="2400"/>
              <a:t>自動運転技術が急速に発達</a:t>
            </a:r>
          </a:p>
          <a:p>
            <a:pPr marL="285750" indent="-285750">
              <a:buFont typeface="Arial" panose="020B0604020202020204" pitchFamily="34" charset="0"/>
              <a:buChar char="•"/>
            </a:pPr>
            <a:r>
              <a:rPr lang="ja-JP" altLang="en-US" sz="2400"/>
              <a:t>高速道路や，限定地域での特定条件下での完全自動運転を行うレベル</a:t>
            </a:r>
            <a:r>
              <a:rPr lang="en-US" altLang="ja-JP" sz="2400" dirty="0"/>
              <a:t>4</a:t>
            </a:r>
            <a:r>
              <a:rPr lang="ja-JP" altLang="en-US" sz="2400"/>
              <a:t>の車両の普及が目指されている</a:t>
            </a:r>
          </a:p>
          <a:p>
            <a:pPr marL="285750" indent="-285750">
              <a:buFont typeface="Arial" panose="020B0604020202020204" pitchFamily="34" charset="0"/>
              <a:buChar char="•"/>
            </a:pPr>
            <a:endParaRPr kumimoji="1" lang="ja-JP" altLang="en-US" sz="2400"/>
          </a:p>
        </p:txBody>
      </p:sp>
    </p:spTree>
    <p:extLst>
      <p:ext uri="{BB962C8B-B14F-4D97-AF65-F5344CB8AC3E}">
        <p14:creationId xmlns:p14="http://schemas.microsoft.com/office/powerpoint/2010/main" val="2428018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lnSpcReduction="10000"/>
          </a:bodyPr>
          <a:lstStyle/>
          <a:p>
            <a:r>
              <a:rPr lang="ja-JP" altLang="en-US" sz="2400"/>
              <a:t>自動運転車で構成された都市空間において任意の時刻に利用者が自動運転車に乗降し移動するためには大量の車両が必要となる。</a:t>
            </a:r>
          </a:p>
          <a:p>
            <a:r>
              <a:rPr lang="ja-JP" altLang="en-US" sz="2400"/>
              <a:t>道路上の車両密度が高くなるため，渋滞やデッドロックが発生することが想定される</a:t>
            </a:r>
            <a:endParaRPr lang="en-US" altLang="ja-JP" sz="2400" dirty="0"/>
          </a:p>
          <a:p>
            <a:r>
              <a:rPr lang="ja-JP" altLang="en-US" sz="2400"/>
              <a:t>効率的な自動運転車群アルゴリズムが必要となる。</a:t>
            </a:r>
          </a:p>
          <a:p>
            <a:endParaRPr kumimoji="1" lang="en-US" altLang="ja-JP" sz="1000" dirty="0"/>
          </a:p>
        </p:txBody>
      </p:sp>
      <p:pic>
        <p:nvPicPr>
          <p:cNvPr id="6" name="図 5">
            <a:extLst>
              <a:ext uri="{FF2B5EF4-FFF2-40B4-BE49-F238E27FC236}">
                <a16:creationId xmlns:a16="http://schemas.microsoft.com/office/drawing/2014/main" id="{4348900B-699A-0C40-B1C7-511356BA29BE}"/>
              </a:ext>
            </a:extLst>
          </p:cNvPr>
          <p:cNvPicPr>
            <a:picLocks noChangeAspect="1"/>
          </p:cNvPicPr>
          <p:nvPr/>
        </p:nvPicPr>
        <p:blipFill>
          <a:blip r:embed="rId3"/>
          <a:stretch>
            <a:fillRect/>
          </a:stretch>
        </p:blipFill>
        <p:spPr>
          <a:xfrm>
            <a:off x="628650" y="4273799"/>
            <a:ext cx="3056346" cy="2271100"/>
          </a:xfrm>
          <a:prstGeom prst="rect">
            <a:avLst/>
          </a:prstGeom>
        </p:spPr>
      </p:pic>
      <p:sp>
        <p:nvSpPr>
          <p:cNvPr id="7" name="テキスト ボックス 6">
            <a:extLst>
              <a:ext uri="{FF2B5EF4-FFF2-40B4-BE49-F238E27FC236}">
                <a16:creationId xmlns:a16="http://schemas.microsoft.com/office/drawing/2014/main" id="{205A6045-FDF8-6C4C-98A8-37AE741B961D}"/>
              </a:ext>
            </a:extLst>
          </p:cNvPr>
          <p:cNvSpPr txBox="1"/>
          <p:nvPr/>
        </p:nvSpPr>
        <p:spPr>
          <a:xfrm>
            <a:off x="3684996" y="6175567"/>
            <a:ext cx="3230880" cy="369332"/>
          </a:xfrm>
          <a:prstGeom prst="rect">
            <a:avLst/>
          </a:prstGeom>
          <a:noFill/>
        </p:spPr>
        <p:txBody>
          <a:bodyPr wrap="square" rtlCol="0">
            <a:spAutoFit/>
          </a:bodyPr>
          <a:lstStyle/>
          <a:p>
            <a:r>
              <a:rPr kumimoji="1" lang="ja-JP" altLang="en-US"/>
              <a:t>出典：</a:t>
            </a:r>
            <a:r>
              <a:rPr lang="en-US" altLang="ja-JP" dirty="0">
                <a:latin typeface="Segoe UI Symbol" panose="020B0502040204020203" pitchFamily="34" charset="0"/>
                <a:ea typeface="Segoe UI Symbol" panose="020B0502040204020203" pitchFamily="34" charset="0"/>
              </a:rPr>
              <a:t>Masdar</a:t>
            </a:r>
            <a:r>
              <a:rPr lang="ja-JP" altLang="en-US">
                <a:latin typeface="Meiryo" panose="020B0604030504040204" pitchFamily="34" charset="-128"/>
                <a:ea typeface="Meiryo" panose="020B0604030504040204" pitchFamily="34" charset="-128"/>
              </a:rPr>
              <a:t>社</a:t>
            </a:r>
            <a:endParaRPr kumimoji="1" lang="ja-JP" altLang="en-US">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1578077" y="3581824"/>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569660"/>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本研究では，自動運転車で構成された都市空間における群制御アルゴリズムをモデル化し，その性質をモデル検査技術によって形式的に検証する手法を提案する。</a:t>
            </a:r>
          </a:p>
          <a:p>
            <a:pPr marL="342900" indent="-342900">
              <a:buFont typeface="Arial" panose="020B0604020202020204" pitchFamily="34" charset="0"/>
              <a:buChar char="•"/>
            </a:pPr>
            <a:endParaRPr kumimoji="1" lang="ja-JP" altLang="en-US" sz="2400"/>
          </a:p>
        </p:txBody>
      </p:sp>
    </p:spTree>
    <p:extLst>
      <p:ext uri="{BB962C8B-B14F-4D97-AF65-F5344CB8AC3E}">
        <p14:creationId xmlns:p14="http://schemas.microsoft.com/office/powerpoint/2010/main" val="35019657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3795529"/>
          </a:xfrm>
        </p:spPr>
        <p:txBody>
          <a:bodyPr>
            <a:normAutofit/>
          </a:bodyPr>
          <a:lstStyle/>
          <a:p>
            <a:r>
              <a:rPr lang="ja-JP" altLang="en-US" sz="2400"/>
              <a:t>モデル検査は，システム上で起こり得る状態を網羅的に調べることにより設計の誤りを発見する自動検証手法の一種である。</a:t>
            </a:r>
            <a:endParaRPr lang="en-US" altLang="ja-JP" sz="2400" dirty="0"/>
          </a:p>
          <a:p>
            <a:r>
              <a:rPr lang="ja-JP" altLang="en-US" sz="2400"/>
              <a:t>本研究では，時間オートマトンによる時間制約検証が行えるモデル検査ツール</a:t>
            </a:r>
            <a:r>
              <a:rPr lang="en" altLang="ja-JP" sz="2400" dirty="0"/>
              <a:t>UPPAAL</a:t>
            </a:r>
            <a:r>
              <a:rPr lang="ja-JP" altLang="en-US" sz="2400"/>
              <a:t>を採用する。</a:t>
            </a:r>
            <a:endParaRPr lang="en-US" altLang="ja-JP" sz="2400" dirty="0"/>
          </a:p>
          <a:p>
            <a:pPr lvl="1"/>
            <a:r>
              <a:rPr lang="ja-JP" altLang="en-US" sz="2000"/>
              <a:t>時間制約問題を扱える</a:t>
            </a:r>
          </a:p>
          <a:p>
            <a:pPr lvl="1"/>
            <a:r>
              <a:rPr lang="ja-JP" altLang="en-US" sz="2000"/>
              <a:t>入力が</a:t>
            </a:r>
            <a:r>
              <a:rPr lang="en" altLang="ja-JP" sz="2000" dirty="0"/>
              <a:t>GUI</a:t>
            </a:r>
            <a:r>
              <a:rPr lang="ja-JP" altLang="en-US" sz="2000"/>
              <a:t>ベースのため，直感的に把握できる</a:t>
            </a:r>
          </a:p>
          <a:p>
            <a:pPr lvl="1"/>
            <a:r>
              <a:rPr lang="ja-JP" altLang="en-US" sz="2000"/>
              <a:t>検証と</a:t>
            </a:r>
            <a:r>
              <a:rPr lang="en" altLang="ja-JP" sz="2000" dirty="0"/>
              <a:t>GUI</a:t>
            </a:r>
            <a:r>
              <a:rPr lang="ja-JP" altLang="en-US" sz="2000"/>
              <a:t>による反例トレース</a:t>
            </a:r>
          </a:p>
          <a:p>
            <a:pPr lvl="1"/>
            <a:r>
              <a:rPr lang="ja-JP" altLang="en-US" sz="2000"/>
              <a:t>最短時間で違反状態に到達する反例の出力</a:t>
            </a:r>
          </a:p>
          <a:p>
            <a:pPr lvl="1"/>
            <a:endParaRPr lang="ja-JP" altLang="en-US" sz="1600"/>
          </a:p>
          <a:p>
            <a:endParaRPr kumimoji="1" lang="ja-JP" altLang="en-US" sz="2400"/>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r>
              <a:rPr kumimoji="1" lang="ja-JP" altLang="en-US"/>
              <a:t>交差点通過時の車両モデルを時間オートマトンで記述</a:t>
            </a:r>
            <a:endParaRPr kumimoji="1" lang="en-US" altLang="ja-JP" dirty="0"/>
          </a:p>
          <a:p>
            <a:r>
              <a:rPr lang="ja-JP" altLang="en-US"/>
              <a:t>車両モデルの合成</a:t>
            </a:r>
            <a:endParaRPr lang="en-US" altLang="ja-JP" dirty="0"/>
          </a:p>
          <a:p>
            <a:r>
              <a:rPr lang="ja-JP" altLang="en-US"/>
              <a:t>シミュレーション</a:t>
            </a:r>
            <a:endParaRPr lang="en-US" altLang="ja-JP" dirty="0"/>
          </a:p>
          <a:p>
            <a:r>
              <a:rPr lang="ja-JP" altLang="en-US"/>
              <a:t>モデル検査による検証</a:t>
            </a:r>
            <a:endParaRPr lang="en-US" altLang="ja-JP" dirty="0"/>
          </a:p>
          <a:p>
            <a:pPr lvl="1"/>
            <a:r>
              <a:rPr lang="ja-JP" altLang="en-US" sz="2000"/>
              <a:t>デッドロック検証</a:t>
            </a:r>
            <a:endParaRPr lang="en-US" altLang="ja-JP" sz="2000" dirty="0"/>
          </a:p>
          <a:p>
            <a:pPr lvl="1"/>
            <a:r>
              <a:rPr lang="ja-JP" altLang="en-US" sz="2000"/>
              <a:t>最小時間の検証</a:t>
            </a:r>
            <a:endParaRPr lang="en-US" altLang="ja-JP" sz="2000" dirty="0"/>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lstStyle/>
          <a:p>
            <a:r>
              <a:rPr lang="ja-JP" altLang="en-US"/>
              <a:t>交差点通過時の車両モデル</a:t>
            </a:r>
            <a:endParaRPr kumimoji="1" lang="ja-JP" altLang="en-US"/>
          </a:p>
        </p:txBody>
      </p:sp>
      <p:pic>
        <p:nvPicPr>
          <p:cNvPr id="5" name="コンテンツ プレースホルダー 4">
            <a:extLst>
              <a:ext uri="{FF2B5EF4-FFF2-40B4-BE49-F238E27FC236}">
                <a16:creationId xmlns:a16="http://schemas.microsoft.com/office/drawing/2014/main" id="{7C3A4C57-B361-624B-AC94-AB35D87C4338}"/>
              </a:ext>
            </a:extLst>
          </p:cNvPr>
          <p:cNvPicPr>
            <a:picLocks noGrp="1" noChangeAspect="1"/>
          </p:cNvPicPr>
          <p:nvPr>
            <p:ph idx="1"/>
          </p:nvPr>
        </p:nvPicPr>
        <p:blipFill>
          <a:blip r:embed="rId3"/>
          <a:stretch>
            <a:fillRect/>
          </a:stretch>
        </p:blipFill>
        <p:spPr>
          <a:xfrm>
            <a:off x="4567874" y="3615134"/>
            <a:ext cx="4317245" cy="2876713"/>
          </a:xfrm>
        </p:spPr>
      </p:pic>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4"/>
          <a:stretch>
            <a:fillRect/>
          </a:stretch>
        </p:blipFill>
        <p:spPr>
          <a:xfrm>
            <a:off x="227729" y="3104296"/>
            <a:ext cx="4270477"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4389203" y="2993890"/>
            <a:ext cx="4563293"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err="1"/>
              <a:t>CarCouse</a:t>
            </a:r>
            <a:r>
              <a:rPr lang="en-US" altLang="ja-JP" dirty="0"/>
              <a:t>(</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,const </a:t>
            </a:r>
            <a:r>
              <a:rPr kumimoji="1" lang="en-US" altLang="ja-JP" dirty="0" err="1"/>
              <a:t>int</a:t>
            </a:r>
            <a:r>
              <a:rPr kumimoji="1" lang="en-US" altLang="ja-JP" dirty="0"/>
              <a:t> </a:t>
            </a:r>
            <a:r>
              <a:rPr kumimoji="1" lang="en-US" altLang="ja-JP" dirty="0">
                <a:solidFill>
                  <a:srgbClr val="FF0000"/>
                </a:solidFill>
              </a:rPr>
              <a:t>use</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446550"/>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交差点進入時に使用権を取得する車両の時間オートマトンを作成する</a:t>
            </a:r>
          </a:p>
          <a:p>
            <a:pPr marL="800100" lvl="1" indent="-342900">
              <a:buFont typeface="Arial" panose="020B0604020202020204" pitchFamily="34" charset="0"/>
              <a:buChar char="•"/>
            </a:pPr>
            <a:r>
              <a:rPr lang="ja-JP" altLang="en-US" sz="2000"/>
              <a:t>遷移と状態に時間に関する条件を記述する</a:t>
            </a:r>
            <a:endParaRPr lang="en-US" altLang="ja-JP" sz="2000" dirty="0"/>
          </a:p>
          <a:p>
            <a:pPr marL="800100" lvl="1" indent="-342900">
              <a:buFont typeface="Arial" panose="020B0604020202020204" pitchFamily="34" charset="0"/>
              <a:buChar char="•"/>
            </a:pPr>
            <a:r>
              <a:rPr kumimoji="1" lang="ja-JP" altLang="en-US" sz="2000"/>
              <a:t>使用権を大域変数で管理</a:t>
            </a:r>
          </a:p>
        </p:txBody>
      </p:sp>
    </p:spTree>
    <p:extLst>
      <p:ext uri="{BB962C8B-B14F-4D97-AF65-F5344CB8AC3E}">
        <p14:creationId xmlns:p14="http://schemas.microsoft.com/office/powerpoint/2010/main" val="1652722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lstStyle/>
          <a:p>
            <a:r>
              <a:rPr lang="ja-JP" altLang="en-US"/>
              <a:t>交差点モデル</a:t>
            </a:r>
            <a:endParaRPr kumimoji="1" lang="ja-JP" altLang="en-US"/>
          </a:p>
        </p:txBody>
      </p:sp>
      <p:pic>
        <p:nvPicPr>
          <p:cNvPr id="7" name="図 6">
            <a:extLst>
              <a:ext uri="{FF2B5EF4-FFF2-40B4-BE49-F238E27FC236}">
                <a16:creationId xmlns:a16="http://schemas.microsoft.com/office/drawing/2014/main" id="{ADF12B06-7D14-5543-BB2C-05A977EF0385}"/>
              </a:ext>
            </a:extLst>
          </p:cNvPr>
          <p:cNvPicPr>
            <a:picLocks noChangeAspect="1"/>
          </p:cNvPicPr>
          <p:nvPr/>
        </p:nvPicPr>
        <p:blipFill rotWithShape="1">
          <a:blip r:embed="rId3"/>
          <a:srcRect l="25885" t="11995" r="19601"/>
          <a:stretch/>
        </p:blipFill>
        <p:spPr>
          <a:xfrm>
            <a:off x="4574178" y="3049101"/>
            <a:ext cx="3941172" cy="3195266"/>
          </a:xfrm>
          <a:prstGeom prst="rect">
            <a:avLst/>
          </a:prstGeom>
        </p:spPr>
      </p:pic>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4"/>
          <a:stretch>
            <a:fillRect/>
          </a:stretch>
        </p:blipFill>
        <p:spPr>
          <a:xfrm>
            <a:off x="628650" y="3339048"/>
            <a:ext cx="3945528" cy="3278222"/>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830997"/>
          </a:xfrm>
          <a:prstGeom prst="rect">
            <a:avLst/>
          </a:prstGeom>
          <a:noFill/>
        </p:spPr>
        <p:txBody>
          <a:bodyPr wrap="square" rtlCol="0">
            <a:spAutoFit/>
          </a:bodyPr>
          <a:lstStyle/>
          <a:p>
            <a:pPr marL="285750" indent="-285750">
              <a:buFont typeface="Arial" panose="020B0604020202020204" pitchFamily="34" charset="0"/>
              <a:buChar char="•"/>
            </a:pPr>
            <a:r>
              <a:rPr lang="ja-JP" altLang="en-US" sz="2400"/>
              <a:t>直進，左折，右折の</a:t>
            </a:r>
            <a:r>
              <a:rPr lang="en-US" altLang="ja-JP" sz="2400" dirty="0"/>
              <a:t>4</a:t>
            </a:r>
            <a:r>
              <a:rPr lang="ja-JP" altLang="en-US" sz="2400"/>
              <a:t>方向からの進入に対しての車両モデルを作成する（計</a:t>
            </a:r>
            <a:r>
              <a:rPr lang="en-US" altLang="ja-JP" sz="2400" dirty="0"/>
              <a:t>12</a:t>
            </a:r>
            <a:r>
              <a:rPr lang="ja-JP" altLang="en-US" sz="2400"/>
              <a:t>台）</a:t>
            </a:r>
            <a:endParaRPr kumimoji="1" lang="ja-JP" altLang="en-US" sz="2400"/>
          </a:p>
        </p:txBody>
      </p:sp>
    </p:spTree>
    <p:extLst>
      <p:ext uri="{BB962C8B-B14F-4D97-AF65-F5344CB8AC3E}">
        <p14:creationId xmlns:p14="http://schemas.microsoft.com/office/powerpoint/2010/main" val="220698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49" cy="4351338"/>
          </a:xfrm>
        </p:spPr>
        <p:txBody>
          <a:bodyPr/>
          <a:lstStyle/>
          <a:p>
            <a:r>
              <a:rPr kumimoji="1" lang="en-US" altLang="ja-JP" dirty="0"/>
              <a:t>UPPAAL</a:t>
            </a:r>
            <a:r>
              <a:rPr kumimoji="1" lang="ja-JP" altLang="en-US"/>
              <a:t>のシミュレーション機能を用いて記述したモデルを確認する</a:t>
            </a:r>
            <a:endParaRPr kumimoji="1" lang="en-US" altLang="ja-JP" dirty="0"/>
          </a:p>
          <a:p>
            <a:r>
              <a:rPr lang="ja-JP" altLang="en-US"/>
              <a:t>初期状態では</a:t>
            </a:r>
            <a:r>
              <a:rPr lang="en-US" altLang="ja-JP" dirty="0"/>
              <a:t>12</a:t>
            </a:r>
            <a:r>
              <a:rPr lang="ja-JP" altLang="en-US"/>
              <a:t>車両全ての遷移が可能</a:t>
            </a:r>
            <a:endParaRPr kumimoji="1" lang="ja-JP" altLang="en-US"/>
          </a:p>
        </p:txBody>
      </p:sp>
      <p:pic>
        <p:nvPicPr>
          <p:cNvPr id="5" name="図 4">
            <a:extLst>
              <a:ext uri="{FF2B5EF4-FFF2-40B4-BE49-F238E27FC236}">
                <a16:creationId xmlns:a16="http://schemas.microsoft.com/office/drawing/2014/main" id="{705CC9FD-866E-9A45-9658-19E8D7096D59}"/>
              </a:ext>
            </a:extLst>
          </p:cNvPr>
          <p:cNvPicPr>
            <a:picLocks noChangeAspect="1"/>
          </p:cNvPicPr>
          <p:nvPr/>
        </p:nvPicPr>
        <p:blipFill rotWithShape="1">
          <a:blip r:embed="rId3"/>
          <a:srcRect b="19251"/>
          <a:stretch/>
        </p:blipFill>
        <p:spPr>
          <a:xfrm>
            <a:off x="4572000" y="1825625"/>
            <a:ext cx="4536474" cy="4486274"/>
          </a:xfrm>
          <a:prstGeom prst="rect">
            <a:avLst/>
          </a:prstGeom>
        </p:spPr>
      </p:pic>
    </p:spTree>
    <p:extLst>
      <p:ext uri="{BB962C8B-B14F-4D97-AF65-F5344CB8AC3E}">
        <p14:creationId xmlns:p14="http://schemas.microsoft.com/office/powerpoint/2010/main" val="73923632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925</TotalTime>
  <Words>1357</Words>
  <Application>Microsoft Macintosh PowerPoint</Application>
  <PresentationFormat>画面に合わせる (4:3)</PresentationFormat>
  <Paragraphs>110</Paragraphs>
  <Slides>17</Slides>
  <Notes>17</Notes>
  <HiddenSlides>3</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17</vt:i4>
      </vt:variant>
    </vt:vector>
  </HeadingPairs>
  <TitlesOfParts>
    <vt:vector size="26" baseType="lpstr">
      <vt:lpstr>Arial Regular</vt:lpstr>
      <vt:lpstr>メイリオ</vt:lpstr>
      <vt:lpstr>メイリオ</vt:lpstr>
      <vt:lpstr>游ゴシック</vt:lpstr>
      <vt:lpstr>Arial</vt:lpstr>
      <vt:lpstr>Century Gothic</vt:lpstr>
      <vt:lpstr>Courier New</vt:lpstr>
      <vt:lpstr>Segoe UI Symbol</vt:lpstr>
      <vt:lpstr>Office テーマ</vt:lpstr>
      <vt:lpstr>UPPAALを用いた自動運転車の 群制御アルゴリズムのモデル化と検証</vt:lpstr>
      <vt:lpstr>研究背景</vt:lpstr>
      <vt:lpstr>研究背景</vt:lpstr>
      <vt:lpstr>目的</vt:lpstr>
      <vt:lpstr>モデル検査</vt:lpstr>
      <vt:lpstr>本研究のアプローチ</vt:lpstr>
      <vt:lpstr>交差点通過時の車両モデル</vt:lpstr>
      <vt:lpstr>交差点モデル</vt:lpstr>
      <vt:lpstr>シミュレーション(1/2)</vt:lpstr>
      <vt:lpstr>シミュレーション(2/2)</vt:lpstr>
      <vt:lpstr>検証</vt:lpstr>
      <vt:lpstr>デッドロック検証</vt:lpstr>
      <vt:lpstr>最小時間の検証</vt:lpstr>
      <vt:lpstr>まとめと今後の課題</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54</cp:revision>
  <cp:lastPrinted>2019-02-15T10:43:57Z</cp:lastPrinted>
  <dcterms:created xsi:type="dcterms:W3CDTF">2019-02-12T08:19:39Z</dcterms:created>
  <dcterms:modified xsi:type="dcterms:W3CDTF">2019-02-15T11:46:44Z</dcterms:modified>
</cp:coreProperties>
</file>

<file path=docProps/thumbnail.jpeg>
</file>